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comments+xml" PartName="/ppt/comments/comment1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commentAuthors+xml" PartName="/ppt/commentAuthors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6"/>
  </p:sldMasterIdLst>
  <p:notesMasterIdLst>
    <p:notesMasterId r:id="rId7"/>
  </p:notesMasterIdLst>
  <p:sldIdLst>
    <p:sldId id="256" r:id="rId8"/>
    <p:sldId id="257" r:id="rId9"/>
  </p:sldIdLst>
  <p:sldSz cy="7772400" cx="10058400"/>
  <p:notesSz cx="6858000" cy="9144000"/>
  <p:embeddedFontLst>
    <p:embeddedFont>
      <p:font typeface="Inter"/>
      <p:regular r:id="rId10"/>
      <p:bold r:id="rId11"/>
      <p:italic r:id="rId12"/>
      <p:boldItalic r:id="rId13"/>
    </p:embeddedFont>
    <p:embeddedFont>
      <p:font typeface="Plus Jakarta Sans Medium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448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Author clrIdx="0" id="0" initials="" lastIdx="1" name="Annie Jenson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F9F701C2-E304-41CF-A7EB-3066223DFE49}">
  <a:tblStyle styleId="{F9F701C2-E304-41CF-A7EB-3066223DFE4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448" orient="horz"/>
        <p:guide pos="31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bold.fntdata"/><Relationship Id="rId10" Type="http://schemas.openxmlformats.org/officeDocument/2006/relationships/font" Target="fonts/Inter-regular.fntdata"/><Relationship Id="rId13" Type="http://schemas.openxmlformats.org/officeDocument/2006/relationships/font" Target="fonts/Inter-boldItalic.fntdata"/><Relationship Id="rId12" Type="http://schemas.openxmlformats.org/officeDocument/2006/relationships/font" Target="fonts/Inter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5" Type="http://schemas.openxmlformats.org/officeDocument/2006/relationships/font" Target="fonts/PlusJakartaSansMedium-bold.fntdata"/><Relationship Id="rId14" Type="http://schemas.openxmlformats.org/officeDocument/2006/relationships/font" Target="fonts/PlusJakartaSansMedium-regular.fntdata"/><Relationship Id="rId17" Type="http://schemas.openxmlformats.org/officeDocument/2006/relationships/font" Target="fonts/PlusJakartaSansMedium-boldItalic.fntdata"/><Relationship Id="rId16" Type="http://schemas.openxmlformats.org/officeDocument/2006/relationships/font" Target="fonts/PlusJakartaSansMedium-italic.fntdata"/><Relationship Id="rId5" Type="http://schemas.openxmlformats.org/officeDocument/2006/relationships/commentAuthors" Target="commentAuthors.xml"/><Relationship Id="rId6" Type="http://schemas.openxmlformats.org/officeDocument/2006/relationships/slideMaster" Target="slideMasters/slideMaster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comments/comment1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 authorId="0" idx="1" dt="2024-10-05T00:03:24.801">
    <p:pos x="-8" y="0"/>
    <p:text>@zachary.cote@thinkingnation.org 
Here is the lesson plan that culminates in the social media post.
_Assigned to zachary.cote@thinkingnation.org_</p:text>
  </p:cm>
</p:cmLst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5e5ce66224_0_4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5e5ce66224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28b150d53ac_0_1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28b150d53ac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42879" y="1125136"/>
            <a:ext cx="9372900" cy="31017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42870" y="4282678"/>
            <a:ext cx="9372900" cy="1197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42870" y="1671478"/>
            <a:ext cx="9372900" cy="29670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42870" y="4763362"/>
            <a:ext cx="9372900" cy="19656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algn="ctr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42870" y="3250173"/>
            <a:ext cx="9372900" cy="12720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42870" y="1741518"/>
            <a:ext cx="93729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42870" y="1741518"/>
            <a:ext cx="43998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5315640" y="1741518"/>
            <a:ext cx="43998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42870" y="839573"/>
            <a:ext cx="3088800" cy="1141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42870" y="2099840"/>
            <a:ext cx="3088800" cy="4804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39275" y="680227"/>
            <a:ext cx="7004400" cy="6181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029200" y="-189"/>
            <a:ext cx="5029200" cy="777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92050" y="1863464"/>
            <a:ext cx="4449600" cy="2239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92050" y="4235758"/>
            <a:ext cx="4449600" cy="18663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5433450" y="1094158"/>
            <a:ext cx="4221000" cy="5583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42870" y="6392869"/>
            <a:ext cx="6598800" cy="9144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42870" y="1741518"/>
            <a:ext cx="9372900" cy="51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1pPr>
            <a:lvl2pPr indent="-323850" lvl="1" marL="914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2pPr>
            <a:lvl3pPr indent="-323850" lvl="2" marL="1371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3pPr>
            <a:lvl4pPr indent="-323850" lvl="3" marL="18288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4pPr>
            <a:lvl5pPr indent="-323850" lvl="4" marL="22860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5pPr>
            <a:lvl6pPr indent="-323850" lvl="5" marL="27432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6pPr>
            <a:lvl7pPr indent="-323850" lvl="6" marL="3200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7pPr>
            <a:lvl8pPr indent="-323850" lvl="7" marL="3657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8pPr>
            <a:lvl9pPr indent="-323850" lvl="8" marL="4114800">
              <a:lnSpc>
                <a:spcPct val="115000"/>
              </a:lnSpc>
              <a:spcBef>
                <a:spcPts val="1700"/>
              </a:spcBef>
              <a:spcAft>
                <a:spcPts val="170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r">
              <a:buNone/>
              <a:defRPr sz="1100">
                <a:solidFill>
                  <a:schemeClr val="dk2"/>
                </a:solidFill>
              </a:defRPr>
            </a:lvl1pPr>
            <a:lvl2pPr lvl="1" algn="r">
              <a:buNone/>
              <a:defRPr sz="1100">
                <a:solidFill>
                  <a:schemeClr val="dk2"/>
                </a:solidFill>
              </a:defRPr>
            </a:lvl2pPr>
            <a:lvl3pPr lvl="2" algn="r">
              <a:buNone/>
              <a:defRPr sz="1100">
                <a:solidFill>
                  <a:schemeClr val="dk2"/>
                </a:solidFill>
              </a:defRPr>
            </a:lvl3pPr>
            <a:lvl4pPr lvl="3" algn="r">
              <a:buNone/>
              <a:defRPr sz="1100">
                <a:solidFill>
                  <a:schemeClr val="dk2"/>
                </a:solidFill>
              </a:defRPr>
            </a:lvl4pPr>
            <a:lvl5pPr lvl="4" algn="r">
              <a:buNone/>
              <a:defRPr sz="1100">
                <a:solidFill>
                  <a:schemeClr val="dk2"/>
                </a:solidFill>
              </a:defRPr>
            </a:lvl5pPr>
            <a:lvl6pPr lvl="5" algn="r">
              <a:buNone/>
              <a:defRPr sz="1100">
                <a:solidFill>
                  <a:schemeClr val="dk2"/>
                </a:solidFill>
              </a:defRPr>
            </a:lvl6pPr>
            <a:lvl7pPr lvl="6" algn="r">
              <a:buNone/>
              <a:defRPr sz="1100">
                <a:solidFill>
                  <a:schemeClr val="dk2"/>
                </a:solidFill>
              </a:defRPr>
            </a:lvl7pPr>
            <a:lvl8pPr lvl="7" algn="r">
              <a:buNone/>
              <a:defRPr sz="1100">
                <a:solidFill>
                  <a:schemeClr val="dk2"/>
                </a:solidFill>
              </a:defRPr>
            </a:lvl8pPr>
            <a:lvl9pPr lvl="8" algn="r">
              <a:buNone/>
              <a:defRPr sz="11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comments" Target="../comments/comment1.xml"/><Relationship Id="rId4" Type="http://schemas.openxmlformats.org/officeDocument/2006/relationships/image" Target="../media/image1.png"/><Relationship Id="rId9" Type="http://schemas.openxmlformats.org/officeDocument/2006/relationships/image" Target="../media/image2.png"/><Relationship Id="rId5" Type="http://schemas.openxmlformats.org/officeDocument/2006/relationships/hyperlink" Target="https://docs.google.com/presentation/d/1I1ZkqSSMzBFqoJTdHKzWEz-ai9ufthjfKuOGRYaKZgM/edit?usp=sharing" TargetMode="External"/><Relationship Id="rId6" Type="http://schemas.openxmlformats.org/officeDocument/2006/relationships/hyperlink" Target="https://docs.google.com/presentation/d/1XXfk_MuszJYINpO_D5qFEjHeFTxMn7Y5YHvRh3daD3g/edit?usp=sharing" TargetMode="External"/><Relationship Id="rId7" Type="http://schemas.openxmlformats.org/officeDocument/2006/relationships/hyperlink" Target="https://docs.google.com/presentation/d/1rYP5YiC5gdyosl8nFdsbGW4hCgwuWlZL2F2elOB_CPY/edit?usp=sharing" TargetMode="External"/><Relationship Id="rId8" Type="http://schemas.openxmlformats.org/officeDocument/2006/relationships/hyperlink" Target="https://docs.google.com/presentation/d/1xdPUzr9V4Oh3u6cLgkjdJl3_jfOY2Wg5_2Sr3E33BAk/edit?usp=sharing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hyperlink" Target="https://docs.google.com/presentation/d/1p3qVvZJKu8NRCC800qyTcCcu2B7_Odz5YZLJnKTAals/edit?usp=sharing" TargetMode="External"/><Relationship Id="rId5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</a:t>
            </a: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2025</a:t>
            </a: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6" name="Google Shape;56;p13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57" name="Google Shape;57;p13"/>
          <p:cNvGraphicFramePr/>
          <p:nvPr/>
        </p:nvGraphicFramePr>
        <p:xfrm>
          <a:off x="488388" y="6208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{F9F701C2-E304-41CF-A7EB-3066223DFE49}</a:tableStyleId>
              </a:tblPr>
              <a:tblGrid>
                <a:gridCol w="1458775"/>
                <a:gridCol w="3684800"/>
                <a:gridCol w="3910450"/>
              </a:tblGrid>
              <a:tr h="3383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LESSON 4: </a:t>
                      </a:r>
                      <a:r>
                        <a:rPr b="1"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Early</a:t>
                      </a:r>
                      <a:r>
                        <a:rPr b="1"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 Encounters</a:t>
                      </a:r>
                      <a:endParaRPr b="1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</a:tr>
              <a:tr h="4944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SUPPORTING QUESTION</a:t>
                      </a:r>
                      <a:endParaRPr b="1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Why is understanding the perspectives of Europeans and Indigenous Americans about early contact difficult?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</a:tr>
              <a:tr h="3252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STANDARD(S)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7.9, 7.10, 7.11, 7.16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</a:tr>
              <a:tr h="4944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FOCUS SKILL(S)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Historical Perspective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468425">
                <a:tc row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DO FIRST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Option 1- Frayer Model Vocabulary: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“New World”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Option 2- Image Alive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93687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Select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/>
                        </a:rPr>
                        <a:t>“Do First”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option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Play “Song of the Unit” or alternative 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students with visual, online, or print access to “Do First”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“Do First” either online or by hand.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12275">
                <a:tc row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1 - 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LAUNCH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students time to preview the Topic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2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Supporting Questions within the  </a:t>
                      </a:r>
                      <a:r>
                        <a:rPr lang="en" sz="1200" u="sng">
                          <a:solidFill>
                            <a:srgbClr val="0097A7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6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“Inquiry Journal.” 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62455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Guide students to page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3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: U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nit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2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Topic 2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Supporting Questions 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Fill out the “K” and “W” for each of the supporting questions for Unit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2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Topic 2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24550">
                <a:tc row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2-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PRACTICE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Using the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7"/>
                        </a:rPr>
                        <a:t>Early Encounters Presentation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, introduce the historical thinking skill of Perspective. The “What is Historical Perspective?” Guide on page one of the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8"/>
                        </a:rPr>
                        <a:t>Historical Perspective Student Worksheet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should be used first. Next guide students through the reading and graphic organizer (page 2 &amp; 3).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62455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Introduce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Historical Perspective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Handout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student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 worksheet and provide support as needed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Historical Perspective Student Worksheet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Ask questions and participate in informal discussion about the skill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58" name="Google Shape;58;p13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800"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Exploration &amp; Colonization</a:t>
            </a:r>
            <a:r>
              <a:rPr lang="en" sz="1800">
                <a:solidFill>
                  <a:srgbClr val="000000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: Daily Lesson Plan (</a:t>
            </a:r>
            <a:r>
              <a:rPr lang="en" sz="1800"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60</a:t>
            </a:r>
            <a:r>
              <a:rPr lang="en" sz="1800">
                <a:solidFill>
                  <a:srgbClr val="000000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 Minutes)</a:t>
            </a:r>
            <a:endParaRPr sz="1800">
              <a:solidFill>
                <a:srgbClr val="000000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59" name="Google Shape;59;p13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Google Shape;64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6" name="Google Shape;66;p14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67" name="Google Shape;67;p14"/>
          <p:cNvGraphicFramePr/>
          <p:nvPr/>
        </p:nvGraphicFramePr>
        <p:xfrm>
          <a:off x="488388" y="6208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{F9F701C2-E304-41CF-A7EB-3066223DFE49}</a:tableStyleId>
              </a:tblPr>
              <a:tblGrid>
                <a:gridCol w="1458775"/>
                <a:gridCol w="3684800"/>
                <a:gridCol w="3910450"/>
              </a:tblGrid>
              <a:tr h="3188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LESSON 4: Early Encounters - Continued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</a:tr>
              <a:tr h="616925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3-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EXHIBIT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Lead the class in an informal discussion regarding missing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perspectives using the Early Encounters Presentation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. Have students consider what factors may lead to certain perspectives being missing from the historical record.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88305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time for students to think about and discuss what may contribute to missing perspectives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Read the two quotes to students to provide a stimulus for student thoughts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Have students consider the factors listed at the end of the presentation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Participate in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informal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 discussion about factors that lead to missing perspectives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16925">
                <a:tc row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CONCLUSION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Prior to the exit ticket, use the final slides in the presentation to discuss the limitations of attempting take on another’s perspective. Address how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attempts are often done in the world of historical fiction, but not by historians. Explain how students will be engaging in a fictional practice through the creation of a social media post. Clearly show the expectations for each part of the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4"/>
                        </a:rPr>
                        <a:t>“Historygram” Exit Ticket.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6169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Explain uses and limitations for “perspective-taking”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Hand out Exit Ticket and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 provide instructions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Create “historygram” social media profile and post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68" name="Google Shape;68;p14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800"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Exploration &amp; Colonization</a:t>
            </a:r>
            <a:r>
              <a:rPr lang="en" sz="1800">
                <a:solidFill>
                  <a:srgbClr val="000000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: Daily Lesson Plan (</a:t>
            </a:r>
            <a:r>
              <a:rPr lang="en" sz="1800"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6</a:t>
            </a:r>
            <a:r>
              <a:rPr lang="en" sz="1800"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0</a:t>
            </a:r>
            <a:r>
              <a:rPr lang="en" sz="1800">
                <a:solidFill>
                  <a:srgbClr val="000000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 Minutes)</a:t>
            </a:r>
            <a:endParaRPr sz="1800">
              <a:solidFill>
                <a:srgbClr val="000000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69" name="Google Shape;69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E95C3D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F1AF4B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